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5" r:id="rId2"/>
    <p:sldId id="270" r:id="rId3"/>
    <p:sldId id="271" r:id="rId4"/>
    <p:sldId id="272" r:id="rId5"/>
    <p:sldId id="276" r:id="rId6"/>
    <p:sldId id="256" r:id="rId7"/>
    <p:sldId id="257" r:id="rId8"/>
    <p:sldId id="259" r:id="rId9"/>
    <p:sldId id="258" r:id="rId10"/>
    <p:sldId id="260" r:id="rId11"/>
    <p:sldId id="261" r:id="rId12"/>
    <p:sldId id="262" r:id="rId13"/>
    <p:sldId id="263" r:id="rId14"/>
    <p:sldId id="284" r:id="rId15"/>
    <p:sldId id="277" r:id="rId16"/>
    <p:sldId id="285" r:id="rId17"/>
    <p:sldId id="288" r:id="rId18"/>
    <p:sldId id="278" r:id="rId19"/>
    <p:sldId id="286" r:id="rId20"/>
    <p:sldId id="287" r:id="rId21"/>
    <p:sldId id="273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B9E"/>
    <a:srgbClr val="FFC600"/>
    <a:srgbClr val="11AEC7"/>
    <a:srgbClr val="40E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76" autoAdjust="0"/>
  </p:normalViewPr>
  <p:slideViewPr>
    <p:cSldViewPr snapToGrid="0">
      <p:cViewPr varScale="1">
        <p:scale>
          <a:sx n="78" d="100"/>
          <a:sy n="78" d="100"/>
        </p:scale>
        <p:origin x="7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576E0-0360-4E82-9AF5-75050D0DB9A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BD19-2D63-4132-A300-9600EB277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4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7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6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1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8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5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AF3A-913F-4BE5-9585-5EFD475147F6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2C8-F236-4A9F-906D-2104905A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blocks.com/video/stock/spectators-in-3d-glasses-watching-film-in-cinema-people-watching-film-at-movie-theatre-3d-movie-audience-people-in-3d-glasses-at-movie-hall-in-slow-motion-soyvxzui7jl21f4q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hyperlink" Target="https://aitechtrend.com/how-cosine-similarity-can-improve-your-machine-learning-model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2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-recommendation-systems-nspx5uncnei2ukuwon5fdf.streamlit.ap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-world.net/github-logo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mdb.com/list/ls503325184/?st_dt=&amp;mode=detail&amp;page=1&amp;sort=moviemeter,as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B1A0C-10E9-C867-4F96-B96791EDB15E}"/>
              </a:ext>
            </a:extLst>
          </p:cNvPr>
          <p:cNvSpPr txBox="1"/>
          <p:nvPr/>
        </p:nvSpPr>
        <p:spPr>
          <a:xfrm>
            <a:off x="208281" y="783510"/>
            <a:ext cx="1177543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latin typeface="Century Gothic" panose="020B0502020202020204" pitchFamily="34" charset="0"/>
              </a:rPr>
              <a:t>DATA SCIENCE END-TO-END PROJECT</a:t>
            </a:r>
          </a:p>
          <a:p>
            <a:pPr algn="ctr"/>
            <a:r>
              <a:rPr lang="en-US" sz="2800" b="1" spc="300" dirty="0">
                <a:latin typeface="Century Gothic" panose="020B0502020202020204" pitchFamily="34" charset="0"/>
              </a:rPr>
              <a:t>P330 (Group-1) </a:t>
            </a:r>
            <a:endParaRPr lang="en-US" sz="1200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pPr algn="ctr"/>
            <a:r>
              <a:rPr lang="en-US" b="1" dirty="0">
                <a:latin typeface="Century Gothic" panose="020B0502020202020204" pitchFamily="34" charset="0"/>
              </a:rPr>
              <a:t>Project Entitled:</a:t>
            </a:r>
          </a:p>
          <a:p>
            <a:pPr algn="ctr">
              <a:lnSpc>
                <a:spcPct val="150000"/>
              </a:lnSpc>
            </a:pPr>
            <a:r>
              <a:rPr lang="en-US" sz="2800" b="1" spc="300" dirty="0">
                <a:latin typeface="Century Gothic" panose="020B0502020202020204" pitchFamily="34" charset="0"/>
              </a:rPr>
              <a:t>“CONTENT BASED MOVIE RECOMMENDATION SYSTEM”</a:t>
            </a:r>
            <a:endParaRPr lang="en-US" b="1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				</a:t>
            </a: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Group Members: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Mr. Saurav Kishore Kawale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Mr. Ravi Shankar BJ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Mr. Akash PatilKulkarni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Mr. Manoj M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Ms. Mansi Sanjay Mahanubhav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Century Gothic" panose="020B0502020202020204" pitchFamily="34" charset="0"/>
                <a:ea typeface="Segoe UI Black" panose="020B0A02040204020203" pitchFamily="34" charset="0"/>
              </a:rPr>
              <a:t>Ms. Sana Sultana</a:t>
            </a:r>
          </a:p>
          <a:p>
            <a:pPr algn="ctr"/>
            <a:endParaRPr lang="en-US" sz="2800" dirty="0">
              <a:latin typeface="Impact" panose="020B0806030902050204" pitchFamily="34" charset="0"/>
            </a:endParaRP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B380081-F71E-EB68-FAE1-8646316C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054D343A-4F5C-75D1-DD4B-8AA456AD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73CB69C6-E63A-DBF0-9226-6D01C402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443A-E149-0C7E-2E9E-61E41BD1F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77" y="-329304"/>
            <a:ext cx="2855424" cy="16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7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51407" r="36333" b="43408"/>
          <a:stretch/>
        </p:blipFill>
        <p:spPr>
          <a:xfrm>
            <a:off x="2346960" y="3525520"/>
            <a:ext cx="5415280" cy="3556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F7FC7416-4581-CD01-9380-5C3CE6C0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DF9F847-A08D-E0D1-8B18-910010EE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4F0DDBA-10A9-32CD-52C0-3C4E1C0E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8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56000" r="36333" b="32593"/>
          <a:stretch/>
        </p:blipFill>
        <p:spPr>
          <a:xfrm>
            <a:off x="2346960" y="3840480"/>
            <a:ext cx="5415280" cy="7823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0DC293D9-D977-690E-2F44-190C2515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1AE06A5-0688-4366-380B-CC3A0D3A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94D006E-6860-5E67-DA81-F0C2C9CB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8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66222" r="36333" b="25926"/>
          <a:stretch/>
        </p:blipFill>
        <p:spPr>
          <a:xfrm>
            <a:off x="2346960" y="4541520"/>
            <a:ext cx="5415280" cy="5384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1DED4AE4-DDBF-9551-7764-88C1BBE8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5C98BD-75C7-5423-E2B3-F5F28FD3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20A2CB0-4A41-EDE4-23A6-1A00B726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5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73333" r="36333" b="19555"/>
          <a:stretch/>
        </p:blipFill>
        <p:spPr>
          <a:xfrm>
            <a:off x="2346960" y="5029200"/>
            <a:ext cx="5415280" cy="487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120996" y="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300" dirty="0">
                <a:latin typeface="Century Gothic" panose="020B0502020202020204" pitchFamily="34" charset="0"/>
              </a:rPr>
              <a:t>Data 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301382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9029238" y="553998"/>
            <a:ext cx="320894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BB880-A501-699E-3E8C-05DAB7F76DC8}"/>
              </a:ext>
            </a:extLst>
          </p:cNvPr>
          <p:cNvSpPr txBox="1"/>
          <p:nvPr/>
        </p:nvSpPr>
        <p:spPr>
          <a:xfrm>
            <a:off x="295564" y="1551709"/>
            <a:ext cx="1160087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6559E2-53FE-92AE-1E8E-C3203008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86" y="5407267"/>
            <a:ext cx="1594197" cy="89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AC274-95BD-866C-7684-91F7A39C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39" y="1022086"/>
            <a:ext cx="9365440" cy="52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120996" y="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300" dirty="0">
                <a:latin typeface="Century Gothic" panose="020B0502020202020204" pitchFamily="34" charset="0"/>
              </a:rPr>
              <a:t>EDA Process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301382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9029238" y="553998"/>
            <a:ext cx="320894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BB880-A501-699E-3E8C-05DAB7F76DC8}"/>
              </a:ext>
            </a:extLst>
          </p:cNvPr>
          <p:cNvSpPr txBox="1"/>
          <p:nvPr/>
        </p:nvSpPr>
        <p:spPr>
          <a:xfrm>
            <a:off x="295564" y="1107387"/>
            <a:ext cx="11600872" cy="57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EDA part consists of understanding the data, finding missing values, Correlations, presence of outliners in the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Name: The name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 Year: The year the movie was released.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Genre: The genre(s)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Director: The director(s)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Stars: The main actors in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Runtime: The duration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Rating: The movie's rating.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Metascore: The Metascore rating.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Votes: The number of votes the movie received.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 Income: The gross income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A brief description of the movie.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7294D-8B06-C3C5-53C4-0DA55EC67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934" y="5459617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120996" y="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300" dirty="0">
                <a:latin typeface="Century Gothic" panose="020B0502020202020204" pitchFamily="34" charset="0"/>
              </a:rPr>
              <a:t>EDA Process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301382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9029238" y="553998"/>
            <a:ext cx="320894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BB880-A501-699E-3E8C-05DAB7F76DC8}"/>
              </a:ext>
            </a:extLst>
          </p:cNvPr>
          <p:cNvSpPr txBox="1"/>
          <p:nvPr/>
        </p:nvSpPr>
        <p:spPr>
          <a:xfrm>
            <a:off x="295564" y="1431637"/>
            <a:ext cx="11600872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check for null values and data type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 movie Counts is  29 directed by “Fritz Lang”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ranges from the year 1901 to 2016.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different visualization for comparing columns and  generate insights from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“Mean girls” moved to the top of the dataset - popularity with 423,018 Votes.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7294D-8B06-C3C5-53C4-0DA55EC67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934" y="5459617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120996" y="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300" dirty="0">
                <a:latin typeface="Century Gothic" panose="020B0502020202020204" pitchFamily="34" charset="0"/>
              </a:rPr>
              <a:t>EDA Process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301382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9029238" y="553998"/>
            <a:ext cx="320894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87294D-8B06-C3C5-53C4-0DA55EC67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934" y="5459617"/>
            <a:ext cx="1594197" cy="89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68172-F86D-DC24-202D-AE744CBCB0A4}"/>
              </a:ext>
            </a:extLst>
          </p:cNvPr>
          <p:cNvSpPr txBox="1"/>
          <p:nvPr/>
        </p:nvSpPr>
        <p:spPr>
          <a:xfrm>
            <a:off x="208279" y="1327355"/>
            <a:ext cx="4029424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the visualization for Movie Ratings with its frequency.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Movie Rating frequency is “7.5” and the Lowest rating frequency is “9.0”.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6F12F-1910-5A10-4764-763955DFA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/>
          <a:stretch/>
        </p:blipFill>
        <p:spPr>
          <a:xfrm>
            <a:off x="4080387" y="1084297"/>
            <a:ext cx="8111613" cy="52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4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46182" y="-5235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300" dirty="0">
                <a:latin typeface="Century Gothic" panose="020B0502020202020204" pitchFamily="34" charset="0"/>
              </a:rPr>
              <a:t>VECTORIZATION</a:t>
            </a:r>
            <a:r>
              <a:rPr lang="en-US" sz="6600" b="1" spc="300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2105891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10076873" y="553998"/>
            <a:ext cx="21613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BB880-A501-699E-3E8C-05DAB7F76DC8}"/>
              </a:ext>
            </a:extLst>
          </p:cNvPr>
          <p:cNvSpPr txBox="1"/>
          <p:nvPr/>
        </p:nvSpPr>
        <p:spPr>
          <a:xfrm>
            <a:off x="208280" y="1524000"/>
            <a:ext cx="11600872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Two Techniques</a:t>
            </a:r>
          </a:p>
          <a:p>
            <a:pPr marL="858838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Vectorization Technique</a:t>
            </a:r>
          </a:p>
          <a:p>
            <a:pPr marL="858838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Vectorization Technique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data Frame containing  all the Text related Columns.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Columns and create a Tags column. 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Count Vectorization or TF-IDF Vectorization. 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9930C-E906-E428-E28E-F7921614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58" y="5459617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8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46182" y="-5235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300" dirty="0">
                <a:latin typeface="Century Gothic" panose="020B0502020202020204" pitchFamily="34" charset="0"/>
              </a:rPr>
              <a:t>VECTORIZATION</a:t>
            </a:r>
            <a:r>
              <a:rPr lang="en-US" sz="6600" b="1" spc="300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2105891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10076873" y="553998"/>
            <a:ext cx="21613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BB880-A501-699E-3E8C-05DAB7F76DC8}"/>
              </a:ext>
            </a:extLst>
          </p:cNvPr>
          <p:cNvSpPr txBox="1"/>
          <p:nvPr/>
        </p:nvSpPr>
        <p:spPr>
          <a:xfrm>
            <a:off x="208280" y="1108866"/>
            <a:ext cx="482583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453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Vectorization Technique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9930C-E906-E428-E28E-F7921614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58" y="5459617"/>
            <a:ext cx="1594197" cy="89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E48942-0609-D5F8-2251-936121A52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7054" r="6085" b="11331"/>
          <a:stretch/>
        </p:blipFill>
        <p:spPr>
          <a:xfrm>
            <a:off x="2310183" y="1952860"/>
            <a:ext cx="8190175" cy="39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9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-142702" y="12443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CONTENTS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2752-C586-C781-2E65-C5BD694A3B2E}"/>
              </a:ext>
            </a:extLst>
          </p:cNvPr>
          <p:cNvSpPr txBox="1"/>
          <p:nvPr/>
        </p:nvSpPr>
        <p:spPr>
          <a:xfrm>
            <a:off x="110836" y="819359"/>
            <a:ext cx="11872884" cy="5868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Flowchart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 the website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 &amp; Algorithm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Function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Working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Obstacles 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Takeaway's</a:t>
            </a:r>
          </a:p>
          <a:p>
            <a:pPr marL="346075" indent="-346075">
              <a:lnSpc>
                <a:spcPct val="150000"/>
              </a:lnSpc>
              <a:buClrTx/>
              <a:buFont typeface="+mj-lt"/>
              <a:buAutoNum type="arabicParenR"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052B8F-FCD0-06DC-33BB-3A8C9BE66A58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395316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2C9DF7-0188-DD52-1708-497704829507}"/>
              </a:ext>
            </a:extLst>
          </p:cNvPr>
          <p:cNvCxnSpPr>
            <a:cxnSpLocks/>
          </p:cNvCxnSpPr>
          <p:nvPr/>
        </p:nvCxnSpPr>
        <p:spPr>
          <a:xfrm>
            <a:off x="8238836" y="397164"/>
            <a:ext cx="3953164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034ECBA3-D001-B8A7-2617-920CC998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FE7BF6B7-5E1D-34F6-F0CD-79C84497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B4A4E7F2-60A9-7E65-E602-0E2EC4EC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Graphic 22" descr="List RTL">
            <a:extLst>
              <a:ext uri="{FF2B5EF4-FFF2-40B4-BE49-F238E27FC236}">
                <a16:creationId xmlns:a16="http://schemas.microsoft.com/office/drawing/2014/main" id="{AB88929E-305E-8A88-91E8-93841C0C6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374" y="12443"/>
            <a:ext cx="769439" cy="7694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BD23A2-2015-BDCC-76AE-D3B9B01E6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564101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6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5EDC740D-BACD-0DBC-FDDD-C542FBA0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43B665A-A829-4815-E1DF-CA415D6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AC28A93-5F9D-25CF-28F7-F5E68E49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D699-DB2A-7677-B4A9-52FB620712F7}"/>
              </a:ext>
            </a:extLst>
          </p:cNvPr>
          <p:cNvSpPr txBox="1"/>
          <p:nvPr/>
        </p:nvSpPr>
        <p:spPr>
          <a:xfrm>
            <a:off x="46182" y="-52350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300" dirty="0">
                <a:latin typeface="Century Gothic" panose="020B0502020202020204" pitchFamily="34" charset="0"/>
              </a:rPr>
              <a:t>VECTORIZATION</a:t>
            </a:r>
            <a:r>
              <a:rPr lang="en-US" sz="6600" b="1" spc="300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C7ECC-8CCD-B366-4EEE-710EA6342915}"/>
              </a:ext>
            </a:extLst>
          </p:cNvPr>
          <p:cNvCxnSpPr>
            <a:cxnSpLocks/>
          </p:cNvCxnSpPr>
          <p:nvPr/>
        </p:nvCxnSpPr>
        <p:spPr>
          <a:xfrm>
            <a:off x="46182" y="567853"/>
            <a:ext cx="2105891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BC395-80FD-E56B-ABBA-77C4AA447E26}"/>
              </a:ext>
            </a:extLst>
          </p:cNvPr>
          <p:cNvCxnSpPr>
            <a:cxnSpLocks/>
          </p:cNvCxnSpPr>
          <p:nvPr/>
        </p:nvCxnSpPr>
        <p:spPr>
          <a:xfrm>
            <a:off x="10076873" y="553998"/>
            <a:ext cx="21613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3E9930C-E906-E428-E28E-F7921614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58" y="5459617"/>
            <a:ext cx="1594197" cy="89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83813A-4340-6542-3557-2D57407E58C7}"/>
              </a:ext>
            </a:extLst>
          </p:cNvPr>
          <p:cNvSpPr txBox="1"/>
          <p:nvPr/>
        </p:nvSpPr>
        <p:spPr>
          <a:xfrm>
            <a:off x="208280" y="1116722"/>
            <a:ext cx="704792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453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Vectorization Technique</a:t>
            </a:r>
          </a:p>
          <a:p>
            <a:pPr marL="39846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B0A9F2-E052-3601-9E32-C9411CB3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7" y="1848010"/>
            <a:ext cx="9844139" cy="38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80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-223289" y="0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ALGORITHM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35837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8793018" y="397164"/>
            <a:ext cx="3398982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A54D3EF2-A4EF-30F3-678A-A800129B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398" y="-1"/>
            <a:ext cx="769441" cy="769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459617"/>
            <a:ext cx="1594197" cy="89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F5006A-AA72-B7D1-EED4-7BAEDF8CF716}"/>
                  </a:ext>
                </a:extLst>
              </p:cNvPr>
              <p:cNvSpPr txBox="1"/>
              <p:nvPr/>
            </p:nvSpPr>
            <p:spPr>
              <a:xfrm>
                <a:off x="133927" y="1159737"/>
                <a:ext cx="6899564" cy="5196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Movie Recommendation is based on two things either User based or Content based.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Project deals with Content based Recommendation.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converting the text into Vectors we use “Cosine Similarity” to measure the similarity between movies.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similarity relies on lesser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 Higher the similarity.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F5006A-AA72-B7D1-EED4-7BAEDF8C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7" y="1159737"/>
                <a:ext cx="6899564" cy="5196615"/>
              </a:xfrm>
              <a:prstGeom prst="rect">
                <a:avLst/>
              </a:prstGeom>
              <a:blipFill>
                <a:blip r:embed="rId5"/>
                <a:stretch>
                  <a:fillRect l="-1237" t="-938" r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9489F80-64BA-1AE6-2D8E-7E873DCB1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35351" y="1000875"/>
            <a:ext cx="4987408" cy="39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344285" y="0"/>
            <a:ext cx="1177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Recommendation </a:t>
            </a:r>
          </a:p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System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2761673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9652000" y="397164"/>
            <a:ext cx="25400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459617"/>
            <a:ext cx="1594197" cy="896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5006A-AA72-B7D1-EED4-7BAEDF8CF716}"/>
              </a:ext>
            </a:extLst>
          </p:cNvPr>
          <p:cNvSpPr txBox="1"/>
          <p:nvPr/>
        </p:nvSpPr>
        <p:spPr>
          <a:xfrm>
            <a:off x="434109" y="1894199"/>
            <a:ext cx="1067723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Recommendation System is Based on the Cosine Similarity Score between the movies.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Recommendation system fetches Top 5 vectors similar to the given input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Recommending Top 5 movies similar to the Input.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79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208280" y="0"/>
            <a:ext cx="11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300" dirty="0">
                <a:latin typeface="Century Gothic" panose="020B0502020202020204" pitchFamily="34" charset="0"/>
              </a:rPr>
              <a:t>DEPLOYMENT</a:t>
            </a:r>
            <a:r>
              <a:rPr lang="en-US" sz="4400" b="1" spc="300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2761673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9652000" y="397164"/>
            <a:ext cx="25400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459617"/>
            <a:ext cx="1594197" cy="896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5006A-AA72-B7D1-EED4-7BAEDF8CF716}"/>
              </a:ext>
            </a:extLst>
          </p:cNvPr>
          <p:cNvSpPr txBox="1"/>
          <p:nvPr/>
        </p:nvSpPr>
        <p:spPr>
          <a:xfrm>
            <a:off x="325812" y="1865827"/>
            <a:ext cx="779295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Streamlit for better User Interaction.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Pushed through GitHub and deployed on Streamlit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https://movie-recommendation-systems-nspx5uncnei2ukuwon5fdf.streamlit.app/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3AFE-88F5-4E71-D852-1AB631AF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39" y="1228161"/>
            <a:ext cx="3458668" cy="202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22F12-9276-89CC-EB73-CF1201B05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8383" y="3401662"/>
            <a:ext cx="2655065" cy="14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208280" y="0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OBSTACLES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2761673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9652000" y="397164"/>
            <a:ext cx="25400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459617"/>
            <a:ext cx="1594197" cy="89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E44A2-1A86-2981-DD96-9EF5F2404B4E}"/>
              </a:ext>
            </a:extLst>
          </p:cNvPr>
          <p:cNvSpPr txBox="1"/>
          <p:nvPr/>
        </p:nvSpPr>
        <p:spPr>
          <a:xfrm>
            <a:off x="526703" y="894889"/>
            <a:ext cx="10677237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request was not responding.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Directors and Stars were not getting scrapped.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and its effects on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Convert to numeric every time for Calculation.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Changed  every time we Scrapped.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the columns with each other was difficult as we had a large amount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posters from the AIP and the server was not responding.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deployment of the site the file had many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0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208280" y="0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Key Takeaway's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2761673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9652000" y="397164"/>
            <a:ext cx="25400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23" y="5459617"/>
            <a:ext cx="1594197" cy="89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E44A2-1A86-2981-DD96-9EF5F2404B4E}"/>
              </a:ext>
            </a:extLst>
          </p:cNvPr>
          <p:cNvSpPr txBox="1"/>
          <p:nvPr/>
        </p:nvSpPr>
        <p:spPr>
          <a:xfrm>
            <a:off x="498763" y="1403928"/>
            <a:ext cx="810029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start with less amount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 the files are loaded every time while Computation.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the data using relatable plots.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generate relatable insights form the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names of variables as simple as possible.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7761-2101-6708-5458-52C315C8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86" y="3218180"/>
            <a:ext cx="3369428" cy="1895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E44A2-1A86-2981-DD96-9EF5F2404B4E}"/>
              </a:ext>
            </a:extLst>
          </p:cNvPr>
          <p:cNvSpPr txBox="1"/>
          <p:nvPr/>
        </p:nvSpPr>
        <p:spPr>
          <a:xfrm>
            <a:off x="443345" y="369451"/>
            <a:ext cx="11166763" cy="284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dirty="0">
                <a:latin typeface="Impact" panose="020B0806030902050204" pitchFamily="34" charset="0"/>
                <a:cs typeface="Times New Roman" panose="02020603050405020304" pitchFamily="18" charset="0"/>
              </a:rPr>
              <a:t>THANK </a:t>
            </a:r>
            <a:r>
              <a:rPr lang="en-US" sz="13800" spc="600" dirty="0">
                <a:latin typeface="Impact" panose="020B0806030902050204" pitchFamily="34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6120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-223289" y="0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2752-C586-C781-2E65-C5BD694A3B2E}"/>
              </a:ext>
            </a:extLst>
          </p:cNvPr>
          <p:cNvSpPr txBox="1"/>
          <p:nvPr/>
        </p:nvSpPr>
        <p:spPr>
          <a:xfrm>
            <a:off x="159558" y="1166605"/>
            <a:ext cx="7488151" cy="533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Scraping Movies from IMDb website and creating a Data 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dataset should include a variety of attributes such as movie name, release year, rating, metascore, gross income, votes, runtime, genre, certificate, description, directors, and stars.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perform analysis for deeper insights.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</a:t>
            </a:r>
            <a:r>
              <a:rPr lang="en-US" sz="23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uild a content based recommendation system.</a:t>
            </a:r>
          </a:p>
          <a:p>
            <a:pPr>
              <a:lnSpc>
                <a:spcPct val="150000"/>
              </a:lnSpc>
              <a:buClrTx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</a:pPr>
            <a:endParaRPr lang="en-US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35837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8793018" y="397164"/>
            <a:ext cx="3398982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Graphic 15" descr="Presentation with checklist">
            <a:extLst>
              <a:ext uri="{FF2B5EF4-FFF2-40B4-BE49-F238E27FC236}">
                <a16:creationId xmlns:a16="http://schemas.microsoft.com/office/drawing/2014/main" id="{F5496ADA-0E1A-C2A3-B915-3140CDE6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3017" y="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68251-EC6C-CB4E-3FB0-446DB50F5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459617"/>
            <a:ext cx="1594197" cy="89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D291E-C088-FCD0-C276-398BBABF8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73" y="1311564"/>
            <a:ext cx="3846947" cy="23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-156249" y="-36480"/>
            <a:ext cx="1177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latin typeface="Century Gothic" panose="020B0502020202020204" pitchFamily="34" charset="0"/>
              </a:rPr>
              <a:t>Project Flow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97164"/>
            <a:ext cx="35837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8793018" y="397164"/>
            <a:ext cx="3398982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A54D3EF2-A4EF-30F3-678A-A800129B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398" y="-1"/>
            <a:ext cx="769441" cy="7694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9761B6-5DB0-12AC-C40C-D97DAAB1D62E}"/>
              </a:ext>
            </a:extLst>
          </p:cNvPr>
          <p:cNvSpPr/>
          <p:nvPr/>
        </p:nvSpPr>
        <p:spPr>
          <a:xfrm>
            <a:off x="721576" y="1172924"/>
            <a:ext cx="1888375" cy="1034472"/>
          </a:xfrm>
          <a:prstGeom prst="roundRect">
            <a:avLst/>
          </a:prstGeom>
          <a:solidFill>
            <a:srgbClr val="3A8B9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SCRAPING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BA34EA-8E05-7643-0FFF-852DD40BB28E}"/>
              </a:ext>
            </a:extLst>
          </p:cNvPr>
          <p:cNvSpPr/>
          <p:nvPr/>
        </p:nvSpPr>
        <p:spPr>
          <a:xfrm>
            <a:off x="721575" y="4863236"/>
            <a:ext cx="1888375" cy="1034472"/>
          </a:xfrm>
          <a:prstGeom prst="roundRect">
            <a:avLst/>
          </a:prstGeom>
          <a:solidFill>
            <a:srgbClr val="3A8B9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Collecting and Storing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96B3F7-C074-9026-6BED-EDA3A55E34C6}"/>
              </a:ext>
            </a:extLst>
          </p:cNvPr>
          <p:cNvSpPr/>
          <p:nvPr/>
        </p:nvSpPr>
        <p:spPr>
          <a:xfrm>
            <a:off x="4985180" y="1166605"/>
            <a:ext cx="1888375" cy="1034472"/>
          </a:xfrm>
          <a:prstGeom prst="roundRect">
            <a:avLst/>
          </a:prstGeom>
          <a:solidFill>
            <a:srgbClr val="FFC6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Exploratory Data Analysis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E5E7E5-7810-B4A2-4288-F4E373DACFFC}"/>
              </a:ext>
            </a:extLst>
          </p:cNvPr>
          <p:cNvSpPr/>
          <p:nvPr/>
        </p:nvSpPr>
        <p:spPr>
          <a:xfrm>
            <a:off x="4939616" y="3012725"/>
            <a:ext cx="1888375" cy="1034472"/>
          </a:xfrm>
          <a:prstGeom prst="roundRect">
            <a:avLst/>
          </a:prstGeom>
          <a:solidFill>
            <a:srgbClr val="3A8B9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Vectorization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533F60-3A27-014B-37B8-381163D937E7}"/>
              </a:ext>
            </a:extLst>
          </p:cNvPr>
          <p:cNvSpPr/>
          <p:nvPr/>
        </p:nvSpPr>
        <p:spPr>
          <a:xfrm>
            <a:off x="9055792" y="1166605"/>
            <a:ext cx="2221808" cy="1034472"/>
          </a:xfrm>
          <a:prstGeom prst="roundRect">
            <a:avLst/>
          </a:prstGeom>
          <a:solidFill>
            <a:srgbClr val="3A8B9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 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09DE1E-794F-33D7-EE34-064F0C2CFD12}"/>
              </a:ext>
            </a:extLst>
          </p:cNvPr>
          <p:cNvSpPr/>
          <p:nvPr/>
        </p:nvSpPr>
        <p:spPr>
          <a:xfrm>
            <a:off x="9174044" y="3021543"/>
            <a:ext cx="1888375" cy="1034472"/>
          </a:xfrm>
          <a:prstGeom prst="round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0DF8B6-BDB3-1B6A-B035-40D317ABE71B}"/>
              </a:ext>
            </a:extLst>
          </p:cNvPr>
          <p:cNvSpPr/>
          <p:nvPr/>
        </p:nvSpPr>
        <p:spPr>
          <a:xfrm>
            <a:off x="705189" y="3012725"/>
            <a:ext cx="1888375" cy="1034472"/>
          </a:xfrm>
          <a:prstGeom prst="round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ETL</a:t>
            </a:r>
          </a:p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(Extract- Transform -Load)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9DEAF2-3667-08CC-F005-272B4DE83DF3}"/>
              </a:ext>
            </a:extLst>
          </p:cNvPr>
          <p:cNvSpPr/>
          <p:nvPr/>
        </p:nvSpPr>
        <p:spPr>
          <a:xfrm>
            <a:off x="4985180" y="4852589"/>
            <a:ext cx="1888375" cy="1034472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ML Algorithm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E24AF79-F96A-E0FF-8B6C-B2FE0C89771D}"/>
              </a:ext>
            </a:extLst>
          </p:cNvPr>
          <p:cNvSpPr/>
          <p:nvPr/>
        </p:nvSpPr>
        <p:spPr>
          <a:xfrm>
            <a:off x="1524000" y="2314063"/>
            <a:ext cx="250755" cy="512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BDC284A-91DC-6550-C1D0-8553AE50B275}"/>
              </a:ext>
            </a:extLst>
          </p:cNvPr>
          <p:cNvSpPr/>
          <p:nvPr/>
        </p:nvSpPr>
        <p:spPr>
          <a:xfrm>
            <a:off x="1516137" y="4233242"/>
            <a:ext cx="250755" cy="512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4F12B7F-C290-80EA-6CEC-AFCFE842D9EB}"/>
              </a:ext>
            </a:extLst>
          </p:cNvPr>
          <p:cNvSpPr/>
          <p:nvPr/>
        </p:nvSpPr>
        <p:spPr>
          <a:xfrm>
            <a:off x="5803989" y="2341019"/>
            <a:ext cx="250755" cy="512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9082C5D-01B8-0C0C-8483-A15F91BF7B48}"/>
              </a:ext>
            </a:extLst>
          </p:cNvPr>
          <p:cNvSpPr/>
          <p:nvPr/>
        </p:nvSpPr>
        <p:spPr>
          <a:xfrm>
            <a:off x="5777653" y="4233241"/>
            <a:ext cx="250755" cy="512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08BE8ED-83B2-E886-3E14-42970E51D509}"/>
              </a:ext>
            </a:extLst>
          </p:cNvPr>
          <p:cNvSpPr/>
          <p:nvPr/>
        </p:nvSpPr>
        <p:spPr>
          <a:xfrm>
            <a:off x="9958600" y="2341019"/>
            <a:ext cx="250755" cy="512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FB22ED3-1B80-7F7B-77BB-5F04FD7D97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608580" y="1683841"/>
            <a:ext cx="2376600" cy="373392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9C04D50-18F9-A0DF-A39F-79C8AAE97E9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73555" y="1683841"/>
            <a:ext cx="2182237" cy="373392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63E397D-591D-55F1-4CF1-6FB90CDAF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534369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2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F652-4DB3-7449-E607-BF777813FBC1}"/>
              </a:ext>
            </a:extLst>
          </p:cNvPr>
          <p:cNvSpPr txBox="1"/>
          <p:nvPr/>
        </p:nvSpPr>
        <p:spPr>
          <a:xfrm>
            <a:off x="287251" y="-131433"/>
            <a:ext cx="1177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300" dirty="0">
                <a:latin typeface="Century Gothic" panose="020B0502020202020204" pitchFamily="34" charset="0"/>
              </a:rPr>
              <a:t>SCRAPING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B75560-59E5-AE3F-FF70-9EDEF47A67FB}"/>
              </a:ext>
            </a:extLst>
          </p:cNvPr>
          <p:cNvCxnSpPr>
            <a:cxnSpLocks/>
          </p:cNvCxnSpPr>
          <p:nvPr/>
        </p:nvCxnSpPr>
        <p:spPr>
          <a:xfrm>
            <a:off x="0" y="344056"/>
            <a:ext cx="3583709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182BC-215D-D31F-A44F-046BFE934FFA}"/>
              </a:ext>
            </a:extLst>
          </p:cNvPr>
          <p:cNvCxnSpPr>
            <a:cxnSpLocks/>
          </p:cNvCxnSpPr>
          <p:nvPr/>
        </p:nvCxnSpPr>
        <p:spPr>
          <a:xfrm>
            <a:off x="8793018" y="323275"/>
            <a:ext cx="3398982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2CC3454-DDF2-6CC0-1604-CE4E79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E4897F0-D992-3794-3A21-F0AE56A7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889CEB4-C5E8-D4A9-DEA7-B2D6AF2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81013-431E-0BA2-49D0-B5435AAD2A4C}"/>
              </a:ext>
            </a:extLst>
          </p:cNvPr>
          <p:cNvSpPr txBox="1"/>
          <p:nvPr/>
        </p:nvSpPr>
        <p:spPr>
          <a:xfrm>
            <a:off x="247765" y="979732"/>
            <a:ext cx="11696469" cy="57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for movies involves extracting information about movies from websites.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BeautifulSoup for parsing HTML documents.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Scrape multiple pages we put the URL in a for loop.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Striped around 7586 movies details with Movie Id , Movie Name, Runtime, Rating, Votes, Metascore, Genre, Certification, Description, Stars, Directors.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the stripped data in a temporary list and kept it appending till the for loop is over.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first page: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https://www.imdb.com/list/ls503325184/?st_dt=&amp;mode=detail&amp;page=1&amp;sort=moviemeter,asc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726A5-EB7E-C596-55B7-63917A6E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428674"/>
            <a:ext cx="1594197" cy="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C8A8E2E7-0B9C-E731-B902-1179612C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C98A3A4-C881-6DCD-9919-5E945109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4E20B6E-7CB4-59AB-BF0A-737103DE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D3D28-B97C-FBAD-9553-DF160D0FD472}"/>
              </a:ext>
            </a:extLst>
          </p:cNvPr>
          <p:cNvSpPr txBox="1"/>
          <p:nvPr/>
        </p:nvSpPr>
        <p:spPr>
          <a:xfrm>
            <a:off x="157018" y="-99184"/>
            <a:ext cx="1177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latin typeface="Century Gothic" panose="020B0502020202020204" pitchFamily="34" charset="0"/>
              </a:rPr>
              <a:t>SCRAPING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9EC62B-B64C-C764-C1C4-A56F919F595E}"/>
              </a:ext>
            </a:extLst>
          </p:cNvPr>
          <p:cNvCxnSpPr>
            <a:cxnSpLocks/>
          </p:cNvCxnSpPr>
          <p:nvPr/>
        </p:nvCxnSpPr>
        <p:spPr>
          <a:xfrm>
            <a:off x="12441382" y="150091"/>
            <a:ext cx="662247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05CA09-F43F-D51C-CB80-EC1D3C881E0A}"/>
              </a:ext>
            </a:extLst>
          </p:cNvPr>
          <p:cNvCxnSpPr>
            <a:cxnSpLocks/>
          </p:cNvCxnSpPr>
          <p:nvPr/>
        </p:nvCxnSpPr>
        <p:spPr>
          <a:xfrm>
            <a:off x="-967971" y="223982"/>
            <a:ext cx="875607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5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41926" r="35750" b="16148"/>
          <a:stretch/>
        </p:blipFill>
        <p:spPr>
          <a:xfrm>
            <a:off x="406400" y="2875280"/>
            <a:ext cx="7426960" cy="2875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33372CDE-CFA4-6CBC-2F26-5B02AAE0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13EB564-7563-7189-FA67-8781FF45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8799F05-4991-2E5F-9217-E1277C3E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9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1" t="41926" r="57332" b="51408"/>
          <a:stretch/>
        </p:blipFill>
        <p:spPr>
          <a:xfrm>
            <a:off x="2316480" y="2875280"/>
            <a:ext cx="2885440" cy="4572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C5086C4B-2C89-8F3B-AC1C-AD2B5235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09DD45A-F84F-414D-1DF7-007D1B33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26E07EE-6E78-7544-F737-99A331E0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C6F6-032C-65BD-391B-C0203DFE34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7FB2B-8B06-636F-8244-D5D5C4FB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47111" r="36333" b="48593"/>
          <a:stretch/>
        </p:blipFill>
        <p:spPr>
          <a:xfrm>
            <a:off x="2346960" y="3230880"/>
            <a:ext cx="5415280" cy="2946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AD1754E2-D9A6-0DFE-5833-7793A8A41D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280" y="6356352"/>
            <a:ext cx="1132840" cy="365125"/>
          </a:xfrm>
          <a:solidFill>
            <a:srgbClr val="3A8B9E"/>
          </a:solidFill>
        </p:spPr>
        <p:txBody>
          <a:bodyPr/>
          <a:lstStyle/>
          <a:p>
            <a:fld id="{8E7D57FC-585A-42D1-804E-8193BE5C2896}" type="datetime1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1/20/2024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8765AA3-2B41-9029-2948-CC083BB1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8728" y="6356352"/>
            <a:ext cx="3643111" cy="365125"/>
          </a:xfrm>
          <a:solidFill>
            <a:srgbClr val="3A8B9E"/>
          </a:solidFill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0985A9F-9EBE-0317-A6C4-2027A0D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0320" y="6356352"/>
            <a:ext cx="533400" cy="365125"/>
          </a:xfrm>
          <a:solidFill>
            <a:srgbClr val="3A8B9E"/>
          </a:solidFill>
        </p:spPr>
        <p:txBody>
          <a:bodyPr/>
          <a:lstStyle/>
          <a:p>
            <a:fld id="{9DAB32C8-F236-4A9F-906D-2104905A702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7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753</TotalTime>
  <Words>924</Words>
  <Application>Microsoft Office PowerPoint</Application>
  <PresentationFormat>Widescreen</PresentationFormat>
  <Paragraphs>187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Impact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PatilKulkarni</dc:creator>
  <cp:lastModifiedBy>Akash PatilKulkarni</cp:lastModifiedBy>
  <cp:revision>10</cp:revision>
  <dcterms:created xsi:type="dcterms:W3CDTF">2023-12-30T13:40:52Z</dcterms:created>
  <dcterms:modified xsi:type="dcterms:W3CDTF">2024-01-20T05:26:00Z</dcterms:modified>
</cp:coreProperties>
</file>